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handoutMasterIdLst>
    <p:handoutMasterId r:id="rId29"/>
  </p:handoutMasterIdLst>
  <p:sldIdLst>
    <p:sldId id="859" r:id="rId3"/>
    <p:sldId id="1242" r:id="rId4"/>
    <p:sldId id="1284" r:id="rId5"/>
    <p:sldId id="1288" r:id="rId6"/>
    <p:sldId id="1286" r:id="rId7"/>
    <p:sldId id="1287" r:id="rId8"/>
    <p:sldId id="1292" r:id="rId9"/>
    <p:sldId id="1289" r:id="rId10"/>
    <p:sldId id="1290" r:id="rId11"/>
    <p:sldId id="1291" r:id="rId12"/>
    <p:sldId id="1293" r:id="rId13"/>
    <p:sldId id="1294" r:id="rId14"/>
    <p:sldId id="1295" r:id="rId15"/>
    <p:sldId id="1296" r:id="rId16"/>
    <p:sldId id="1249" r:id="rId17"/>
    <p:sldId id="1297" r:id="rId18"/>
    <p:sldId id="1252" r:id="rId19"/>
    <p:sldId id="1301" r:id="rId20"/>
    <p:sldId id="1298" r:id="rId21"/>
    <p:sldId id="1302" r:id="rId22"/>
    <p:sldId id="1303" r:id="rId23"/>
    <p:sldId id="1299" r:id="rId24"/>
    <p:sldId id="1304" r:id="rId25"/>
    <p:sldId id="1300" r:id="rId26"/>
    <p:sldId id="1254" r:id="rId27"/>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showGuides="1">
      <p:cViewPr varScale="1">
        <p:scale>
          <a:sx n="111" d="100"/>
          <a:sy n="111" d="100"/>
        </p:scale>
        <p:origin x="7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handoutMaster" Target="handoutMasters/handoutMaster1.xml"/><Relationship Id="rId28" Type="http://schemas.openxmlformats.org/officeDocument/2006/relationships/notesMaster" Target="notesMasters/notesMaster1.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583038" y="-27384"/>
            <a:ext cx="7344816"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高中化学 选择性必修</a:t>
            </a:r>
            <a:r>
              <a:rPr lang="en-US" altLang="zh-CN" sz="2000" baseline="0" smtClean="0">
                <a:solidFill>
                  <a:prstClr val="black"/>
                </a:solidFill>
                <a:latin typeface="楷体" panose="02010609060101010101" pitchFamily="49" charset="-122"/>
                <a:ea typeface="楷体" panose="02010609060101010101" pitchFamily="49" charset="-122"/>
              </a:rPr>
              <a:t>3</a:t>
            </a:r>
            <a:r>
              <a:rPr lang="zh-CN" altLang="en-US" sz="2000" baseline="0" smtClean="0">
                <a:solidFill>
                  <a:prstClr val="black"/>
                </a:solidFill>
                <a:latin typeface="楷体" panose="02010609060101010101" pitchFamily="49" charset="-122"/>
                <a:ea typeface="楷体" panose="02010609060101010101" pitchFamily="49" charset="-122"/>
              </a:rPr>
              <a:t> 有机化学基础 </a:t>
            </a:r>
            <a:r>
              <a:rPr lang="en-US" altLang="zh-CN" sz="2000" baseline="0" smtClean="0">
                <a:solidFill>
                  <a:prstClr val="black"/>
                </a:solidFill>
                <a:latin typeface="楷体" panose="02010609060101010101" pitchFamily="49" charset="-122"/>
                <a:ea typeface="楷体" panose="02010609060101010101" pitchFamily="49" charset="-122"/>
              </a:rPr>
              <a:t>RJ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9.png"/><Relationship Id="rId3" Type="http://schemas.openxmlformats.org/officeDocument/2006/relationships/image" Target="../media/image28.png"/><Relationship Id="rId2" Type="http://schemas.openxmlformats.org/officeDocument/2006/relationships/image" Target="../media/image4.png"/><Relationship Id="rId1" Type="http://schemas.openxmlformats.org/officeDocument/2006/relationships/image" Target="../media/image27.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0.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3.png"/><Relationship Id="rId1"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34.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8.png"/><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43.png"/><Relationship Id="rId4" Type="http://schemas.openxmlformats.org/officeDocument/2006/relationships/image" Target="../media/image42.png"/><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44.png"/></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51.png"/><Relationship Id="rId4" Type="http://schemas.openxmlformats.org/officeDocument/2006/relationships/image" Target="../media/image50.png"/><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47.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5.png"/><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6.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8.png"/><Relationship Id="rId1" Type="http://schemas.openxmlformats.org/officeDocument/2006/relationships/image" Target="../media/image57.png"/></Relationships>
</file>

<file path=ppt/slides/_rels/slide24.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61.png"/><Relationship Id="rId4" Type="http://schemas.openxmlformats.org/officeDocument/2006/relationships/image" Target="../media/image60.png"/><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59.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19.png"/><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20.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6.png"/><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1291" y="1927107"/>
            <a:ext cx="11953328"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第二章  烃</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第二节　烯烃　炔烃</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334995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炔烃</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及乙炔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炔烃的概念及其通式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分子里含有碳碳三键的一类脂肪烃称为炔烃，含一个碳碳三键的炔烃的通式一般可表示为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），其中碳原子数小于或等于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的炔烃是气态烃，最简单的炔烃是乙炔。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4" name="知识点3.eps" descr="id:2147492334;FounderCES"/>
          <p:cNvPicPr/>
          <p:nvPr/>
        </p:nvPicPr>
        <p:blipFill>
          <a:blip r:embed="rId1"/>
          <a:stretch>
            <a:fillRect/>
          </a:stretch>
        </p:blipFill>
        <p:spPr>
          <a:xfrm>
            <a:off x="360854" y="836712"/>
            <a:ext cx="1525270" cy="405130"/>
          </a:xfrm>
          <a:prstGeom prst="rect">
            <a:avLst/>
          </a:prstGeom>
        </p:spPr>
      </p:pic>
      <p:sp>
        <p:nvSpPr>
          <p:cNvPr id="5" name="内容占位符 3"/>
          <p:cNvSpPr txBox="1"/>
          <p:nvPr/>
        </p:nvSpPr>
        <p:spPr bwMode="auto">
          <a:xfrm>
            <a:off x="360854" y="3666906"/>
            <a:ext cx="11485848" cy="1200329"/>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只有含一个碳碳三键的炔烃才符合通式</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且符合该通式的有机化合物不一定是炔烃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 </a:t>
            </a: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温馨提示.eps" descr="id:2147491463;FounderCES"/>
          <p:cNvPicPr/>
          <p:nvPr/>
        </p:nvPicPr>
        <p:blipFill>
          <a:blip r:embed="rId2"/>
          <a:stretch>
            <a:fillRect/>
          </a:stretch>
        </p:blipFill>
        <p:spPr>
          <a:xfrm>
            <a:off x="478582" y="3820208"/>
            <a:ext cx="1730375" cy="339725"/>
          </a:xfrm>
          <a:prstGeom prst="rect">
            <a:avLst/>
          </a:prstGeom>
        </p:spPr>
      </p:pic>
      <p:pic>
        <p:nvPicPr>
          <p:cNvPr id="2" name="图片 1"/>
          <p:cNvPicPr>
            <a:picLocks noChangeAspect="1"/>
          </p:cNvPicPr>
          <p:nvPr/>
        </p:nvPicPr>
        <p:blipFill>
          <a:blip r:embed="rId3"/>
          <a:stretch>
            <a:fillRect/>
          </a:stretch>
        </p:blipFill>
        <p:spPr>
          <a:xfrm>
            <a:off x="5087094" y="4437112"/>
            <a:ext cx="3074889" cy="382140"/>
          </a:xfrm>
          <a:prstGeom prst="rect">
            <a:avLst/>
          </a:prstGeom>
        </p:spPr>
      </p:pic>
      <p:pic>
        <p:nvPicPr>
          <p:cNvPr id="7" name="图片 6"/>
          <p:cNvPicPr>
            <a:picLocks noChangeAspect="1"/>
          </p:cNvPicPr>
          <p:nvPr/>
        </p:nvPicPr>
        <p:blipFill>
          <a:blip r:embed="rId4"/>
          <a:stretch>
            <a:fillRect/>
          </a:stretch>
        </p:blipFill>
        <p:spPr>
          <a:xfrm>
            <a:off x="8687494" y="4267070"/>
            <a:ext cx="674368" cy="547507"/>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乙炔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34566" y="4942909"/>
            <a:ext cx="9094291" cy="646331"/>
          </a:xfrm>
          <a:prstGeom prst="rect">
            <a:avLst/>
          </a:prstGeom>
        </p:spPr>
        <p:txBody>
          <a:bodyPr wrap="square">
            <a:spAutoFit/>
          </a:bodyPr>
          <a:lstStyle/>
          <a:p>
            <a:pPr indent="612140" algn="just">
              <a:lnSpc>
                <a:spcPct val="150000"/>
              </a:lnSpc>
              <a:spcAft>
                <a:spcPts val="0"/>
              </a:spcAft>
            </a:pPr>
            <a:r>
              <a:rPr lang="zh-CN" altLang="zh-CN" sz="2400">
                <a:solidFill>
                  <a:srgbClr val="000000"/>
                </a:solidFill>
                <a:cs typeface="Times New Roman" panose="02020603050405020304" pitchFamily="18" charset="0"/>
              </a:rPr>
              <a:t>结构特点：乙炔分子中的四个原子在一条直线上。</a:t>
            </a:r>
            <a:endParaRPr lang="zh-CN" altLang="zh-CN" sz="1050">
              <a:solidFill>
                <a:srgbClr val="000000"/>
              </a:solidFill>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2998862" y="1876366"/>
            <a:ext cx="5581905" cy="277628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1684244"/>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）物理性质：乙炔是无色、无臭的气体，微溶于水，易溶于有机溶剂。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）乙炔的实验室制法和性质探究：实验室常用如图所示装置制取乙炔，并验证乙炔的性质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x20.jpg" descr="id:2147492355;FounderCES"/>
          <p:cNvPicPr/>
          <p:nvPr/>
        </p:nvPicPr>
        <p:blipFill>
          <a:blip r:embed="rId1"/>
          <a:stretch>
            <a:fillRect/>
          </a:stretch>
        </p:blipFill>
        <p:spPr>
          <a:xfrm>
            <a:off x="2998862" y="2492896"/>
            <a:ext cx="5477510" cy="334264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334566" y="908720"/>
              <a:ext cx="11449272" cy="5003803"/>
            </p:xfrm>
            <a:graphic>
              <a:graphicData uri="http://schemas.openxmlformats.org/drawingml/2006/table">
                <a:tbl>
                  <a:tblPr firstRow="1" firstCol="1" bandRow="1"/>
                  <a:tblGrid>
                    <a:gridCol w="3600400"/>
                    <a:gridCol w="7848872"/>
                  </a:tblGrid>
                  <a:tr h="32036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制备原理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CaC</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饱和食盐水的作用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减缓产生乙炔的速率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428" marR="364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52607">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的作用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除去</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等杂质气体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防止</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等气体干扰乙炔化学性质的检验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428" marR="364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10427">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中的</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现象及</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溶液褪色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发生氧化反应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428" marR="364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10427">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中的</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现象及</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溶液褪色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发生加成反应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428" marR="364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10427">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处的</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现象及</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化学方程式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现象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火焰明亮、冒出浓烈黑烟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化学方程式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点燃</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428" marR="364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334566" y="908720"/>
              <a:ext cx="11449272" cy="5003803"/>
            </p:xfrm>
            <a:graphic>
              <a:graphicData uri="http://schemas.openxmlformats.org/drawingml/2006/table">
                <a:tbl>
                  <a:tblPr firstRow="1" firstCol="1" bandRow="1"/>
                  <a:tblGrid>
                    <a:gridCol w="3600400"/>
                    <a:gridCol w="7848872"/>
                  </a:tblGrid>
                  <a:tr h="151193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制备原理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36428" marR="364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152607">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的作用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除去</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等杂质气体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防止</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等气体干扰乙炔化学性质的检验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428" marR="364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10427">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中的</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现象及</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溶液褪色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发生氧化反应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428" marR="364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10427">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中的</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现象及</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溶液褪色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发生加成反应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428" marR="364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61671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处的</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现象及</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化学方程式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36428" marR="3642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bl>
              </a:graphicData>
            </a:graphic>
          </p:graphicFrame>
        </mc:Fallback>
      </mc:AlternateContent>
      <p:pic>
        <p:nvPicPr>
          <p:cNvPr id="3" name="图片 2"/>
          <p:cNvPicPr>
            <a:picLocks noChangeAspect="1"/>
          </p:cNvPicPr>
          <p:nvPr/>
        </p:nvPicPr>
        <p:blipFill>
          <a:blip r:embed="rId2"/>
          <a:stretch>
            <a:fillRect/>
          </a:stretch>
        </p:blipFill>
        <p:spPr>
          <a:xfrm>
            <a:off x="8111430" y="1052736"/>
            <a:ext cx="1372704" cy="409859"/>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1412776"/>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）乙炔的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x21.jpg" descr="id:2147492377;FounderCES"/>
          <p:cNvPicPr/>
          <p:nvPr/>
        </p:nvPicPr>
        <p:blipFill>
          <a:blip r:embed="rId1"/>
          <a:stretch>
            <a:fillRect/>
          </a:stretch>
        </p:blipFill>
        <p:spPr>
          <a:xfrm>
            <a:off x="1630710" y="2204864"/>
            <a:ext cx="8211820" cy="3698875"/>
          </a:xfrm>
          <a:prstGeom prst="rect">
            <a:avLst/>
          </a:prstGeom>
        </p:spPr>
      </p:pic>
      <p:sp>
        <p:nvSpPr>
          <p:cNvPr id="5" name="内容占位符 3"/>
          <p:cNvSpPr txBox="1"/>
          <p:nvPr/>
        </p:nvSpPr>
        <p:spPr bwMode="auto">
          <a:xfrm>
            <a:off x="360854" y="746120"/>
            <a:ext cx="11485848" cy="57624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pc="-1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因反应放热且电石易变成粉末</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所以制取乙炔时不能使用启普发生器。</a:t>
            </a:r>
            <a:endParaRPr lang="zh-CN" altLang="en-US" spc="-100"/>
          </a:p>
        </p:txBody>
      </p:sp>
      <p:pic>
        <p:nvPicPr>
          <p:cNvPr id="6" name="温馨提示.eps" descr="id:2147491463;FounderCES"/>
          <p:cNvPicPr/>
          <p:nvPr/>
        </p:nvPicPr>
        <p:blipFill>
          <a:blip r:embed="rId2"/>
          <a:stretch>
            <a:fillRect/>
          </a:stretch>
        </p:blipFill>
        <p:spPr>
          <a:xfrm>
            <a:off x="478582" y="899422"/>
            <a:ext cx="1730375" cy="33972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710830" y="692696"/>
            <a:ext cx="6727069" cy="720080"/>
          </a:xfrm>
          <a:prstGeom prst="rect">
            <a:avLst/>
          </a:prstGeom>
        </p:spPr>
      </p:pic>
      <p:pic>
        <p:nvPicPr>
          <p:cNvPr id="4" name="要点1.eps" descr="id:2147491565;FounderCES"/>
          <p:cNvPicPr/>
          <p:nvPr/>
        </p:nvPicPr>
        <p:blipFill>
          <a:blip r:embed="rId2"/>
          <a:stretch>
            <a:fillRect/>
          </a:stretch>
        </p:blipFill>
        <p:spPr>
          <a:xfrm>
            <a:off x="377434" y="1412776"/>
            <a:ext cx="1240790" cy="435610"/>
          </a:xfrm>
          <a:prstGeom prst="rect">
            <a:avLst/>
          </a:prstGeom>
        </p:spPr>
      </p:pic>
      <p:sp>
        <p:nvSpPr>
          <p:cNvPr id="5" name="内容占位符 4"/>
          <p:cNvSpPr>
            <a:spLocks noGrp="1"/>
          </p:cNvSpPr>
          <p:nvPr>
            <p:ph idx="1"/>
          </p:nvPr>
        </p:nvSpPr>
        <p:spPr>
          <a:xfrm>
            <a:off x="360854" y="1340768"/>
            <a:ext cx="11485848" cy="113024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烯烃</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的性质与结构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烯烃的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性质</a:t>
            </a:r>
            <a:endParaRPr lang="zh-CN" altLang="en-US"/>
          </a:p>
        </p:txBody>
      </p:sp>
      <p:pic>
        <p:nvPicPr>
          <p:cNvPr id="6" name="24d177.jpg" descr="id:2147492398;FounderCES"/>
          <p:cNvPicPr/>
          <p:nvPr/>
        </p:nvPicPr>
        <p:blipFill>
          <a:blip r:embed="rId3"/>
          <a:stretch>
            <a:fillRect/>
          </a:stretch>
        </p:blipFill>
        <p:spPr>
          <a:xfrm>
            <a:off x="2350790" y="2564904"/>
            <a:ext cx="6728460" cy="362521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乙炔</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同乙烯一样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都易被酸性高锰酸钾溶液氧化为二氧化碳气体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不能用酸性高锰酸钾溶液鉴别乙烯和乙炔</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温馨提示.eps" descr="id:2147492405;FounderCES"/>
          <p:cNvPicPr/>
          <p:nvPr/>
        </p:nvPicPr>
        <p:blipFill>
          <a:blip r:embed="rId1"/>
          <a:stretch>
            <a:fillRect/>
          </a:stretch>
        </p:blipFill>
        <p:spPr>
          <a:xfrm>
            <a:off x="478582" y="908720"/>
            <a:ext cx="1930400" cy="379095"/>
          </a:xfrm>
          <a:prstGeom prst="rect">
            <a:avLst/>
          </a:prstGeom>
        </p:spPr>
      </p:pic>
      <p:sp>
        <p:nvSpPr>
          <p:cNvPr id="6" name="内容占位符 3"/>
          <p:cNvSpPr txBox="1"/>
          <p:nvPr/>
        </p:nvSpPr>
        <p:spPr bwMode="auto">
          <a:xfrm>
            <a:off x="360854" y="1960780"/>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烯烃的顺反异构的形成条件</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eaLnBrk="1"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对于结构</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，需满足双键两端的碳原子必须连接两个不同的原子或</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eaLnBrk="1"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原子团。即</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2278782" y="2492896"/>
            <a:ext cx="2023274" cy="1697988"/>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烯烃的氧化反应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多种氧化剂可以氧化烯烃，如臭氧、酸性高锰酸钾溶液等。氧化规律如下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60854" y="1876366"/>
          <a:ext cx="11377264" cy="4742130"/>
        </p:xfrm>
        <a:graphic>
          <a:graphicData uri="http://schemas.openxmlformats.org/drawingml/2006/table">
            <a:tbl>
              <a:tblPr firstRow="1" firstCol="1" bandRow="1"/>
              <a:tblGrid>
                <a:gridCol w="2169384"/>
                <a:gridCol w="9207880"/>
              </a:tblGrid>
              <a:tr h="578056">
                <a:tc rowSpan="3">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78056">
                <a:tc vMerge="1">
                  <a:tcPr/>
                </a:tc>
                <a:tc>
                  <a:txBody>
                    <a:bodyPr/>
                    <a:lstStyle/>
                    <a:p>
                      <a:pPr algn="just"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32626">
                <a:tc vMerge="1">
                  <a:tcPr/>
                </a:tc>
                <a:tc>
                  <a:txBody>
                    <a:bodyPr/>
                    <a:lstStyle/>
                    <a:p>
                      <a:pPr algn="just"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78056">
                <a:tc rowSpan="3">
                  <a:txBody>
                    <a:bodyPr/>
                    <a:lstStyle/>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78056">
                <a:tc vMerge="1">
                  <a:tcPr/>
                </a:tc>
                <a:tc>
                  <a:txBody>
                    <a:bodyPr/>
                    <a:lstStyle/>
                    <a:p>
                      <a:pPr algn="just"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25573">
                <a:tc vMerge="1">
                  <a:tcPr/>
                </a:tc>
                <a:tc>
                  <a:txBody>
                    <a:bodyPr/>
                    <a:lstStyle/>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3" name="图片 2"/>
          <p:cNvPicPr>
            <a:picLocks noChangeAspect="1"/>
          </p:cNvPicPr>
          <p:nvPr/>
        </p:nvPicPr>
        <p:blipFill>
          <a:blip r:embed="rId1"/>
          <a:stretch>
            <a:fillRect/>
          </a:stretch>
        </p:blipFill>
        <p:spPr>
          <a:xfrm>
            <a:off x="5472285" y="1902543"/>
            <a:ext cx="2615045" cy="467591"/>
          </a:xfrm>
          <a:prstGeom prst="rect">
            <a:avLst/>
          </a:prstGeom>
        </p:spPr>
      </p:pic>
      <p:pic>
        <p:nvPicPr>
          <p:cNvPr id="5" name="图片 4"/>
          <p:cNvPicPr>
            <a:picLocks noChangeAspect="1"/>
          </p:cNvPicPr>
          <p:nvPr/>
        </p:nvPicPr>
        <p:blipFill>
          <a:blip r:embed="rId2"/>
          <a:stretch>
            <a:fillRect/>
          </a:stretch>
        </p:blipFill>
        <p:spPr>
          <a:xfrm>
            <a:off x="5303118" y="2509308"/>
            <a:ext cx="3160568" cy="415636"/>
          </a:xfrm>
          <a:prstGeom prst="rect">
            <a:avLst/>
          </a:prstGeom>
        </p:spPr>
      </p:pic>
      <p:pic>
        <p:nvPicPr>
          <p:cNvPr id="6" name="图片 5"/>
          <p:cNvPicPr>
            <a:picLocks noChangeAspect="1"/>
          </p:cNvPicPr>
          <p:nvPr/>
        </p:nvPicPr>
        <p:blipFill>
          <a:blip r:embed="rId3"/>
          <a:stretch>
            <a:fillRect/>
          </a:stretch>
        </p:blipFill>
        <p:spPr>
          <a:xfrm>
            <a:off x="5299361" y="3102059"/>
            <a:ext cx="3012791" cy="1202254"/>
          </a:xfrm>
          <a:prstGeom prst="rect">
            <a:avLst/>
          </a:prstGeom>
        </p:spPr>
      </p:pic>
      <p:pic>
        <p:nvPicPr>
          <p:cNvPr id="7" name="图片 6"/>
          <p:cNvPicPr>
            <a:picLocks noChangeAspect="1"/>
          </p:cNvPicPr>
          <p:nvPr/>
        </p:nvPicPr>
        <p:blipFill>
          <a:blip r:embed="rId4"/>
          <a:stretch>
            <a:fillRect/>
          </a:stretch>
        </p:blipFill>
        <p:spPr>
          <a:xfrm>
            <a:off x="5344658" y="4432257"/>
            <a:ext cx="3022023" cy="398318"/>
          </a:xfrm>
          <a:prstGeom prst="rect">
            <a:avLst/>
          </a:prstGeom>
        </p:spPr>
      </p:pic>
      <p:pic>
        <p:nvPicPr>
          <p:cNvPr id="8" name="图片 7"/>
          <p:cNvPicPr>
            <a:picLocks noChangeAspect="1"/>
          </p:cNvPicPr>
          <p:nvPr/>
        </p:nvPicPr>
        <p:blipFill>
          <a:blip r:embed="rId4"/>
          <a:stretch>
            <a:fillRect/>
          </a:stretch>
        </p:blipFill>
        <p:spPr>
          <a:xfrm>
            <a:off x="5372390" y="5052579"/>
            <a:ext cx="3022023" cy="398318"/>
          </a:xfrm>
          <a:prstGeom prst="rect">
            <a:avLst/>
          </a:prstGeom>
        </p:spPr>
      </p:pic>
      <p:pic>
        <p:nvPicPr>
          <p:cNvPr id="9" name="图片 8"/>
          <p:cNvPicPr>
            <a:picLocks noChangeAspect="1"/>
          </p:cNvPicPr>
          <p:nvPr/>
        </p:nvPicPr>
        <p:blipFill>
          <a:blip r:embed="rId5"/>
          <a:stretch>
            <a:fillRect/>
          </a:stretch>
        </p:blipFill>
        <p:spPr>
          <a:xfrm>
            <a:off x="5679355" y="5627449"/>
            <a:ext cx="2252801" cy="89789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02;FounderCES"/>
          <p:cNvPicPr/>
          <p:nvPr/>
        </p:nvPicPr>
        <p:blipFill>
          <a:blip r:embed="rId1"/>
          <a:stretch>
            <a:fillRect/>
          </a:stretch>
        </p:blipFill>
        <p:spPr>
          <a:xfrm>
            <a:off x="383064" y="908720"/>
            <a:ext cx="1286510" cy="414655"/>
          </a:xfrm>
          <a:prstGeom prst="rect">
            <a:avLst/>
          </a:prstGeom>
        </p:spPr>
      </p:pic>
      <p:sp>
        <p:nvSpPr>
          <p:cNvPr id="7" name="内容占位符 6"/>
          <p:cNvSpPr>
            <a:spLocks noGrp="1"/>
          </p:cNvSpPr>
          <p:nvPr>
            <p:ph idx="1"/>
          </p:nvPr>
        </p:nvSpPr>
        <p:spPr>
          <a:xfrm>
            <a:off x="360854" y="799124"/>
            <a:ext cx="11485848" cy="286131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有机物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的键线式为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，下列说法不正确的是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的化学式为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有机物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的同分异构体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且属于芳香烃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的结构简式为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使酸性高锰酸钾溶液和溴水褪色的原理</a:t>
            </a:r>
            <a:r>
              <a:rPr lang="zh-CN" altLang="en-US"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与足量的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在一定条件下反应可生成饱和烃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的一氯代物有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515078" y="548680"/>
            <a:ext cx="1265655" cy="1230169"/>
          </a:xfrm>
          <a:prstGeom prst="rect">
            <a:avLst/>
          </a:prstGeom>
        </p:spPr>
      </p:pic>
      <p:pic>
        <p:nvPicPr>
          <p:cNvPr id="4" name="图片 3"/>
          <p:cNvPicPr>
            <a:picLocks noChangeAspect="1"/>
          </p:cNvPicPr>
          <p:nvPr/>
        </p:nvPicPr>
        <p:blipFill>
          <a:blip r:embed="rId3"/>
          <a:stretch>
            <a:fillRect/>
          </a:stretch>
        </p:blipFill>
        <p:spPr>
          <a:xfrm>
            <a:off x="9191550" y="1842180"/>
            <a:ext cx="2472168" cy="65648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523105"/>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的键线式可知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其化学式为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的不饱和度为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的同分异构体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具有相同的分子式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且属于芳香烃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即含有苯环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苯环的不饱和度为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则支链的不饱和度为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的结构简式为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使酸性高锰酸钾溶液和溴水褪色的原理不同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en-US"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与足量的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使酸性高锰酸钾溶液褪色是发生了氧化反应</a:t>
            </a:r>
            <a: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使溴水褪色是发生了加成反应。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在一定条件下反应可生成饱和烃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的结构为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种处于不同化学环境的氢原子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一氯代物有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箭头右.eps" descr="id:2147492441;FounderCES"/>
          <p:cNvPicPr/>
          <p:nvPr/>
        </p:nvPicPr>
        <p:blipFill>
          <a:blip r:embed="rId1"/>
          <a:stretch>
            <a:fillRect/>
          </a:stretch>
        </p:blipFill>
        <p:spPr>
          <a:xfrm>
            <a:off x="433244" y="3054363"/>
            <a:ext cx="457200" cy="359410"/>
          </a:xfrm>
          <a:prstGeom prst="rect">
            <a:avLst/>
          </a:prstGeom>
        </p:spPr>
      </p:pic>
      <p:pic>
        <p:nvPicPr>
          <p:cNvPr id="5" name="24解析.eps" descr="id:2147492434;FounderCES"/>
          <p:cNvPicPr/>
          <p:nvPr/>
        </p:nvPicPr>
        <p:blipFill>
          <a:blip r:embed="rId2"/>
          <a:stretch>
            <a:fillRect/>
          </a:stretch>
        </p:blipFill>
        <p:spPr>
          <a:xfrm>
            <a:off x="360854" y="908720"/>
            <a:ext cx="918845" cy="327660"/>
          </a:xfrm>
          <a:prstGeom prst="rect">
            <a:avLst/>
          </a:prstGeom>
        </p:spPr>
      </p:pic>
      <p:pic>
        <p:nvPicPr>
          <p:cNvPr id="6" name="24答案.eps" descr="id:2147492455;FounderCES"/>
          <p:cNvPicPr/>
          <p:nvPr/>
        </p:nvPicPr>
        <p:blipFill>
          <a:blip r:embed="rId3"/>
          <a:stretch>
            <a:fillRect/>
          </a:stretch>
        </p:blipFill>
        <p:spPr>
          <a:xfrm>
            <a:off x="433244" y="4797152"/>
            <a:ext cx="846455" cy="301625"/>
          </a:xfrm>
          <a:prstGeom prst="rect">
            <a:avLst/>
          </a:prstGeom>
        </p:spPr>
      </p:pic>
      <p:sp>
        <p:nvSpPr>
          <p:cNvPr id="2" name="矩形 1"/>
          <p:cNvSpPr/>
          <p:nvPr/>
        </p:nvSpPr>
        <p:spPr>
          <a:xfrm>
            <a:off x="1465627" y="4624798"/>
            <a:ext cx="403225" cy="645160"/>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pic>
        <p:nvPicPr>
          <p:cNvPr id="7" name="图片 6"/>
          <p:cNvPicPr>
            <a:picLocks noChangeAspect="1"/>
          </p:cNvPicPr>
          <p:nvPr/>
        </p:nvPicPr>
        <p:blipFill>
          <a:blip r:embed="rId4"/>
          <a:stretch>
            <a:fillRect/>
          </a:stretch>
        </p:blipFill>
        <p:spPr>
          <a:xfrm>
            <a:off x="6743278" y="1844824"/>
            <a:ext cx="2566240" cy="700599"/>
          </a:xfrm>
          <a:prstGeom prst="rect">
            <a:avLst/>
          </a:prstGeom>
        </p:spPr>
      </p:pic>
      <p:pic>
        <p:nvPicPr>
          <p:cNvPr id="8" name="图片 7"/>
          <p:cNvPicPr>
            <a:picLocks noChangeAspect="1"/>
          </p:cNvPicPr>
          <p:nvPr/>
        </p:nvPicPr>
        <p:blipFill>
          <a:blip r:embed="rId5"/>
          <a:stretch>
            <a:fillRect/>
          </a:stretch>
        </p:blipFill>
        <p:spPr>
          <a:xfrm>
            <a:off x="6815286" y="3537044"/>
            <a:ext cx="1309598" cy="108775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761695" y="658339"/>
            <a:ext cx="6357847" cy="674227"/>
          </a:xfrm>
          <a:prstGeom prst="rect">
            <a:avLst/>
          </a:prstGeom>
        </p:spPr>
      </p:pic>
      <p:pic>
        <p:nvPicPr>
          <p:cNvPr id="4" name="知识点1.eps" descr="id:2147491449;FounderCES"/>
          <p:cNvPicPr/>
          <p:nvPr/>
        </p:nvPicPr>
        <p:blipFill>
          <a:blip r:embed="rId2"/>
          <a:stretch>
            <a:fillRect/>
          </a:stretch>
        </p:blipFill>
        <p:spPr>
          <a:xfrm>
            <a:off x="352182" y="1484784"/>
            <a:ext cx="1346200" cy="372110"/>
          </a:xfrm>
          <a:prstGeom prst="rect">
            <a:avLst/>
          </a:prstGeom>
        </p:spPr>
      </p:pic>
      <p:sp>
        <p:nvSpPr>
          <p:cNvPr id="5" name="内容占位符 4"/>
          <p:cNvSpPr>
            <a:spLocks noGrp="1"/>
          </p:cNvSpPr>
          <p:nvPr>
            <p:ph idx="1"/>
          </p:nvPr>
        </p:nvSpPr>
        <p:spPr>
          <a:xfrm>
            <a:off x="360854" y="1340768"/>
            <a:ext cx="11485848" cy="2238241"/>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烯烃</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的结构和性质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乙烯</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最简单的烯烃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）共价键的形成：分子中的碳原子均采取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杂化，碳原子与氢原子形成</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键，两碳原子之间形成双键（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
        <p:nvSpPr>
          <p:cNvPr id="6" name="内容占位符 3"/>
          <p:cNvSpPr txBox="1"/>
          <p:nvPr/>
        </p:nvSpPr>
        <p:spPr bwMode="auto">
          <a:xfrm>
            <a:off x="360854" y="3738914"/>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烯烃分子中含有碳碳双键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其中的</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键易断裂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所以烯烃的化学性质比烷烃活泼。</a:t>
            </a:r>
            <a:endParaRPr lang="zh-CN" altLang="en-US"/>
          </a:p>
        </p:txBody>
      </p:sp>
      <p:pic>
        <p:nvPicPr>
          <p:cNvPr id="7" name="温馨提示.eps" descr="id:2147491463;FounderCES"/>
          <p:cNvPicPr/>
          <p:nvPr/>
        </p:nvPicPr>
        <p:blipFill>
          <a:blip r:embed="rId3"/>
          <a:stretch>
            <a:fillRect/>
          </a:stretch>
        </p:blipFill>
        <p:spPr>
          <a:xfrm>
            <a:off x="423826" y="3861048"/>
            <a:ext cx="1730375" cy="33972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662815"/>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本题的思维流程如下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4" name="顿有所悟.eps" descr="id:2147492462;FounderCES"/>
          <p:cNvPicPr/>
          <p:nvPr/>
        </p:nvPicPr>
        <p:blipFill>
          <a:blip r:embed="rId1"/>
          <a:stretch>
            <a:fillRect/>
          </a:stretch>
        </p:blipFill>
        <p:spPr>
          <a:xfrm>
            <a:off x="478582" y="897920"/>
            <a:ext cx="1691005" cy="370840"/>
          </a:xfrm>
          <a:prstGeom prst="rect">
            <a:avLst/>
          </a:prstGeom>
        </p:spPr>
      </p:pic>
      <p:graphicFrame>
        <p:nvGraphicFramePr>
          <p:cNvPr id="2" name="表格 1"/>
          <p:cNvGraphicFramePr>
            <a:graphicFrameLocks noGrp="1"/>
          </p:cNvGraphicFramePr>
          <p:nvPr/>
        </p:nvGraphicFramePr>
        <p:xfrm>
          <a:off x="500152" y="1564744"/>
          <a:ext cx="11139670" cy="3520440"/>
        </p:xfrm>
        <a:graphic>
          <a:graphicData uri="http://schemas.openxmlformats.org/drawingml/2006/table">
            <a:tbl>
              <a:tblPr firstRow="1" firstCol="1" bandRow="1"/>
              <a:tblGrid>
                <a:gridCol w="1279557"/>
                <a:gridCol w="9860113"/>
              </a:tblGrid>
              <a:tr h="777653">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提取</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关键点</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键线式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同分异构体</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酸性高锰酸钾溶液</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一氯代物</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77708">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转化</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知识点</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拐点、端点都是碳原子</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短线为</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共价键</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个碳原子形成</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个共价键确定氢原子</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分子式相同</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结构不同</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具有强氧化性</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等效氢种类</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77653">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排除</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障碍点</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有机物</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是对称的</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反应生成的饱和烃</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也是对称的</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都有</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种处于不同化学环境的氢原子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91637;FounderCES"/>
          <p:cNvPicPr/>
          <p:nvPr/>
        </p:nvPicPr>
        <p:blipFill>
          <a:blip r:embed="rId1"/>
          <a:stretch>
            <a:fillRect/>
          </a:stretch>
        </p:blipFill>
        <p:spPr>
          <a:xfrm>
            <a:off x="380794" y="836712"/>
            <a:ext cx="1240790" cy="435610"/>
          </a:xfrm>
          <a:prstGeom prst="rect">
            <a:avLst/>
          </a:prstGeom>
        </p:spPr>
      </p:pic>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692696"/>
                <a:ext cx="11485848" cy="2418354"/>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实验室</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制取乙炔的实验探究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）反应原料：电石、水。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）反应原理：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）发生装置：使用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固＋液</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的装置（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692696"/>
                <a:ext cx="11485848" cy="2418354"/>
              </a:xfrm>
              <a:blipFill rotWithShape="1">
                <a:blip r:embed="rId2"/>
                <a:stretch>
                  <a:fillRect l="-2" t="-23" r="1" b="-26906"/>
                </a:stretch>
              </a:blipFill>
            </p:spPr>
            <p:txBody>
              <a:bodyPr/>
              <a:lstStyle/>
              <a:p>
                <a:r>
                  <a:rPr lang="zh-CN" altLang="en-US">
                    <a:noFill/>
                  </a:rPr>
                  <a:t> </a:t>
                </a:r>
              </a:p>
            </p:txBody>
          </p:sp>
        </mc:Fallback>
      </mc:AlternateContent>
      <p:pic>
        <p:nvPicPr>
          <p:cNvPr id="4" name="24d179.jpg" descr="id:2147492484;FounderCES"/>
          <p:cNvPicPr/>
          <p:nvPr/>
        </p:nvPicPr>
        <p:blipFill>
          <a:blip r:embed="rId3"/>
          <a:stretch>
            <a:fillRect/>
          </a:stretch>
        </p:blipFill>
        <p:spPr>
          <a:xfrm>
            <a:off x="3214886" y="3356992"/>
            <a:ext cx="4278630" cy="2426970"/>
          </a:xfrm>
          <a:prstGeom prst="rect">
            <a:avLst/>
          </a:prstGeom>
        </p:spPr>
      </p:pic>
      <p:pic>
        <p:nvPicPr>
          <p:cNvPr id="2" name="图片 1"/>
          <p:cNvPicPr>
            <a:picLocks noChangeAspect="1"/>
          </p:cNvPicPr>
          <p:nvPr/>
        </p:nvPicPr>
        <p:blipFill>
          <a:blip r:embed="rId4"/>
          <a:stretch>
            <a:fillRect/>
          </a:stretch>
        </p:blipFill>
        <p:spPr>
          <a:xfrm>
            <a:off x="6956579" y="2043882"/>
            <a:ext cx="1644089" cy="373252"/>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5423601"/>
              </a:xfrm>
            </p:spPr>
            <p:txBody>
              <a:bodyPr/>
              <a:lstStyle/>
              <a:p>
                <a:pPr hangingPunct="0">
                  <a:lnSpc>
                    <a:spcPct val="130000"/>
                  </a:lnSpc>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）收集方法：排水集气法。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）除杂：制备的乙炔中混有</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等杂质气体，可用硫酸铜溶液除去，反应的化学方程式为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a:t>
                </a:r>
                <a:r>
                  <a:rPr lang="en-US"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）注意事项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实验装置在使用前要先检验装置的气密性。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盛电石的试剂瓶要及时密封并放于干燥处，严防电石吸水而失效。取电石要用镊子夹取，切忌用手拿。</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电石与水的反应很剧烈，为得到平稳的乙炔气流，可用饱和食盐水代替水，并用分液漏斗控制滴入的速度，将</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饱和食盐水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逐滴加入。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制取乙炔时，由于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与水反应剧烈，并产生泡沫，为防止产生的泡沫进入导气管，应在导管口附近塞入少量棉花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5423601"/>
              </a:xfrm>
              <a:blipFill rotWithShape="1">
                <a:blip r:embed="rId1"/>
                <a:stretch>
                  <a:fillRect l="-2" t="-12" r="1" b="-994"/>
                </a:stretch>
              </a:blipFill>
            </p:spPr>
            <p:txBody>
              <a:bodyPr/>
              <a:lstStyle/>
              <a:p>
                <a:r>
                  <a:rPr lang="zh-CN" altLang="en-US">
                    <a:noFill/>
                  </a:rPr>
                  <a:t> </a:t>
                </a:r>
              </a:p>
            </p:txBody>
          </p:sp>
        </mc:Fallback>
      </mc:AlternateContent>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2.eps" descr="id:2147491651;FounderCES"/>
          <p:cNvPicPr/>
          <p:nvPr/>
        </p:nvPicPr>
        <p:blipFill>
          <a:blip r:embed="rId1"/>
          <a:stretch>
            <a:fillRect/>
          </a:stretch>
        </p:blipFill>
        <p:spPr>
          <a:xfrm>
            <a:off x="406574" y="836712"/>
            <a:ext cx="1451610" cy="467360"/>
          </a:xfrm>
          <a:prstGeom prst="rect">
            <a:avLst/>
          </a:prstGeom>
        </p:spPr>
      </p:pic>
      <p:sp>
        <p:nvSpPr>
          <p:cNvPr id="11" name="内容占位符 10"/>
          <p:cNvSpPr>
            <a:spLocks noGrp="1"/>
          </p:cNvSpPr>
          <p:nvPr>
            <p:ph idx="1"/>
          </p:nvPr>
        </p:nvSpPr>
        <p:spPr>
          <a:xfrm>
            <a:off x="360854" y="764704"/>
            <a:ext cx="11485848" cy="563231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广东深圳实验中学高二期末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）如图是制备和研究乙炔性质的实验装置图，有关说法不正确的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用蒸馏水替代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中的饱和食盐水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产生的乙炔更为纯净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的作用是除去影响后续实验的杂质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中溶液褪色的原理不同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处产生明亮、伴有浓烟的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d180.jpg" descr="id:2147492498;FounderCES"/>
          <p:cNvPicPr/>
          <p:nvPr/>
        </p:nvPicPr>
        <p:blipFill>
          <a:blip r:embed="rId2">
            <a:clrChange>
              <a:clrFrom>
                <a:srgbClr val="FFFFFE"/>
              </a:clrFrom>
              <a:clrTo>
                <a:srgbClr val="FFFFFE">
                  <a:alpha val="0"/>
                </a:srgbClr>
              </a:clrTo>
            </a:clrChange>
          </a:blip>
          <a:stretch>
            <a:fillRect/>
          </a:stretch>
        </p:blipFill>
        <p:spPr>
          <a:xfrm>
            <a:off x="3646934" y="1916832"/>
            <a:ext cx="3838575" cy="221678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5687326"/>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中饱和食盐水与电石发生反应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tabLst>
                    <a:tab pos="361950" algn="l"/>
                    <a:tab pos="5645150" algn="l"/>
                    <a:tab pos="9861550" algn="l"/>
                  </a:tabLst>
                </a:pPr>
                <a:r>
                  <a:rPr lang="zh-CN"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用蒸馏水代替饱和食盐水会使反应速率过快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不容易控制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不影响生成气体的纯度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中用硫酸铜溶液除去硫化氢等杂质</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防止硫化氢等杂质对后续实验产生影响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61950" algn="l"/>
                    <a:tab pos="5645150" algn="l"/>
                    <a:tab pos="9861550"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制</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得的乙炔中往往含有</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PH</a:t>
                </a:r>
                <a:r>
                  <a:rPr lang="en-US" altLang="zh-CN" b="1" baseline="-25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等杂质</a:t>
                </a:r>
                <a: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将混合气体通过盛有</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溶液的洗气瓶可将杂质除去。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中溴水与乙炔发生加成反应使溴水褪色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中乙炔与酸性高锰酸钾溶液发生氧化反应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使高锰酸钾溶液褪色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中溶液褪色的反应原理不同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中已经排除杂质的干扰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处的气体应为乙炔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燃烧放出明亮火焰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伴有浓烟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5687326"/>
              </a:xfrm>
              <a:blipFill rotWithShape="1">
                <a:blip r:embed="rId1"/>
                <a:stretch>
                  <a:fillRect l="-2" t="-11" r="1" b="-4551"/>
                </a:stretch>
              </a:blipFill>
            </p:spPr>
            <p:txBody>
              <a:bodyPr/>
              <a:lstStyle/>
              <a:p>
                <a:r>
                  <a:rPr lang="zh-CN" altLang="en-US">
                    <a:noFill/>
                  </a:rPr>
                  <a:t> </a:t>
                </a:r>
              </a:p>
            </p:txBody>
          </p:sp>
        </mc:Fallback>
      </mc:AlternateContent>
      <p:pic>
        <p:nvPicPr>
          <p:cNvPr id="3" name="24解析.eps" descr="id:2147491609;FounderCES"/>
          <p:cNvPicPr/>
          <p:nvPr/>
        </p:nvPicPr>
        <p:blipFill>
          <a:blip r:embed="rId2"/>
          <a:stretch>
            <a:fillRect/>
          </a:stretch>
        </p:blipFill>
        <p:spPr>
          <a:xfrm>
            <a:off x="478582" y="908720"/>
            <a:ext cx="983615" cy="350520"/>
          </a:xfrm>
          <a:prstGeom prst="rect">
            <a:avLst/>
          </a:prstGeom>
        </p:spPr>
      </p:pic>
      <p:pic>
        <p:nvPicPr>
          <p:cNvPr id="5" name="24答案.eps" descr="id:2147491616;FounderCES"/>
          <p:cNvPicPr/>
          <p:nvPr/>
        </p:nvPicPr>
        <p:blipFill>
          <a:blip r:embed="rId3"/>
          <a:stretch>
            <a:fillRect/>
          </a:stretch>
        </p:blipFill>
        <p:spPr>
          <a:xfrm>
            <a:off x="360854" y="5949280"/>
            <a:ext cx="983615" cy="350520"/>
          </a:xfrm>
          <a:prstGeom prst="rect">
            <a:avLst/>
          </a:prstGeom>
        </p:spPr>
      </p:pic>
      <p:pic>
        <p:nvPicPr>
          <p:cNvPr id="2" name="图片 1"/>
          <p:cNvPicPr>
            <a:picLocks noChangeAspect="1"/>
          </p:cNvPicPr>
          <p:nvPr/>
        </p:nvPicPr>
        <p:blipFill>
          <a:blip r:embed="rId4"/>
          <a:stretch>
            <a:fillRect/>
          </a:stretch>
        </p:blipFill>
        <p:spPr>
          <a:xfrm>
            <a:off x="10199662" y="983423"/>
            <a:ext cx="1401716" cy="315084"/>
          </a:xfrm>
          <a:prstGeom prst="rect">
            <a:avLst/>
          </a:prstGeom>
        </p:spPr>
      </p:pic>
      <p:pic>
        <p:nvPicPr>
          <p:cNvPr id="6" name="图片 5"/>
          <p:cNvPicPr>
            <a:picLocks noChangeAspect="1"/>
          </p:cNvPicPr>
          <p:nvPr/>
        </p:nvPicPr>
        <p:blipFill>
          <a:blip r:embed="rId5"/>
          <a:stretch>
            <a:fillRect/>
          </a:stretch>
        </p:blipFill>
        <p:spPr>
          <a:xfrm>
            <a:off x="4726863" y="2925457"/>
            <a:ext cx="566988" cy="415466"/>
          </a:xfrm>
          <a:prstGeom prst="rect">
            <a:avLst/>
          </a:prstGeom>
        </p:spPr>
      </p:pic>
      <p:sp>
        <p:nvSpPr>
          <p:cNvPr id="7" name="矩形 6"/>
          <p:cNvSpPr/>
          <p:nvPr/>
        </p:nvSpPr>
        <p:spPr>
          <a:xfrm>
            <a:off x="1461524" y="5787115"/>
            <a:ext cx="407484"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A</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797193"/>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本题的思维流程如下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顿有所悟.eps" descr="id:2147492526;FounderCES"/>
          <p:cNvPicPr/>
          <p:nvPr/>
        </p:nvPicPr>
        <p:blipFill>
          <a:blip r:embed="rId1"/>
          <a:stretch>
            <a:fillRect/>
          </a:stretch>
        </p:blipFill>
        <p:spPr>
          <a:xfrm>
            <a:off x="360854" y="836712"/>
            <a:ext cx="1656080" cy="362585"/>
          </a:xfrm>
          <a:prstGeom prst="rect">
            <a:avLst/>
          </a:prstGeom>
        </p:spPr>
      </p:pic>
      <p:graphicFrame>
        <p:nvGraphicFramePr>
          <p:cNvPr id="2" name="表格 1"/>
          <p:cNvGraphicFramePr>
            <a:graphicFrameLocks noGrp="1"/>
          </p:cNvGraphicFramePr>
          <p:nvPr/>
        </p:nvGraphicFramePr>
        <p:xfrm>
          <a:off x="550590" y="1556792"/>
          <a:ext cx="10971213" cy="2743200"/>
        </p:xfrm>
        <a:graphic>
          <a:graphicData uri="http://schemas.openxmlformats.org/drawingml/2006/table">
            <a:tbl>
              <a:tblPr firstRow="1" firstCol="1" bandRow="1"/>
              <a:tblGrid>
                <a:gridCol w="1601797"/>
                <a:gridCol w="9369416"/>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提取关键点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饱和食盐水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硫酸铜溶液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转化知识点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乙炔与水反应剧烈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杂质</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与硫酸铜溶液反应生成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CuS</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乙炔含碳量高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燃烧不充分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排除障碍点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饱和食盐水的目的为降低反应速率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不影响生成气体的纯度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746120"/>
                <a:ext cx="11485848" cy="603857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）空间结构：乙烯分子中的所有原子都位于同一平面，相邻两个键之间的夹角约为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）物理性质：乙烯为无色、稍有气味的气体，难溶于水，密度比空气的略小。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）化学性质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氧化反应：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燃烧反应的化学方程式为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点燃</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溶液氧化，使酸性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溶液褪色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746120"/>
                <a:ext cx="11485848" cy="6038576"/>
              </a:xfrm>
              <a:blipFill rotWithShape="1">
                <a:blip r:embed="rId1"/>
                <a:stretch>
                  <a:fillRect l="-2" t="-10" r="1" b="-646"/>
                </a:stretch>
              </a:blipFill>
            </p:spPr>
            <p:txBody>
              <a:bodyPr/>
              <a:lstStyle/>
              <a:p>
                <a:r>
                  <a:rPr lang="zh-CN" altLang="en-US">
                    <a:noFill/>
                  </a:rPr>
                  <a:t> </a:t>
                </a:r>
              </a:p>
            </p:txBody>
          </p:sp>
        </mc:Fallback>
      </mc:AlternateContent>
      <p:pic>
        <p:nvPicPr>
          <p:cNvPr id="3" name="24d176.jpg" descr="id:2147492299;FounderCES"/>
          <p:cNvPicPr/>
          <p:nvPr/>
        </p:nvPicPr>
        <p:blipFill>
          <a:blip r:embed="rId2"/>
          <a:stretch>
            <a:fillRect/>
          </a:stretch>
        </p:blipFill>
        <p:spPr>
          <a:xfrm>
            <a:off x="4150990" y="1700808"/>
            <a:ext cx="3157220" cy="220599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乙烯</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易被酸性高锰酸钾溶液氧化为二氧化碳气体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可以用酸性高锰酸钾溶液鉴别乙烯和甲烷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但不能用酸性高锰酸钾溶液除去甲烷中的乙烯</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温馨提示.eps" descr="id:2147491463;FounderCES"/>
          <p:cNvPicPr/>
          <p:nvPr/>
        </p:nvPicPr>
        <p:blipFill>
          <a:blip r:embed="rId1"/>
          <a:stretch>
            <a:fillRect/>
          </a:stretch>
        </p:blipFill>
        <p:spPr>
          <a:xfrm>
            <a:off x="478582" y="899422"/>
            <a:ext cx="1730375" cy="339725"/>
          </a:xfrm>
          <a:prstGeom prst="rect">
            <a:avLst/>
          </a:prstGeom>
        </p:spPr>
      </p:pic>
      <mc:AlternateContent xmlns:mc="http://schemas.openxmlformats.org/markup-compatibility/2006">
        <mc:Choice xmlns:a14="http://schemas.microsoft.com/office/drawing/2010/main" Requires="a14">
          <p:sp>
            <p:nvSpPr>
              <p:cNvPr id="6" name="内容占位符 8"/>
              <p:cNvSpPr txBox="1"/>
              <p:nvPr/>
            </p:nvSpPr>
            <p:spPr bwMode="auto">
              <a:xfrm>
                <a:off x="360854" y="1975425"/>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加成反应：与溴的四氯化碳溶液或溴水反应，化学方程式为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加聚反应：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r>
                      <a:rPr lang="en-US"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oMath>
                </a14:m>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8"/>
              <p:cNvSpPr txBox="1">
                <a:spLocks noRot="1" noChangeAspect="1" noMove="1" noResize="1" noEditPoints="1" noAdjustHandles="1" noChangeArrowheads="1" noChangeShapeType="1" noTextEdit="1"/>
              </p:cNvSpPr>
              <p:nvPr/>
            </p:nvSpPr>
            <p:spPr bwMode="auto">
              <a:xfrm>
                <a:off x="360854" y="1975425"/>
                <a:ext cx="11485848" cy="2862322"/>
              </a:xfrm>
              <a:prstGeom prst="rect">
                <a:avLst/>
              </a:prstGeom>
              <a:blipFill rotWithShape="1">
                <a:blip r:embed="rId2"/>
                <a:stretch>
                  <a:fillRect l="-2" t="-20" r="1" b="1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图片 6"/>
          <p:cNvPicPr>
            <a:picLocks noChangeAspect="1"/>
          </p:cNvPicPr>
          <p:nvPr/>
        </p:nvPicPr>
        <p:blipFill>
          <a:blip r:embed="rId3"/>
          <a:stretch>
            <a:fillRect/>
          </a:stretch>
        </p:blipFill>
        <p:spPr>
          <a:xfrm>
            <a:off x="478582" y="2812115"/>
            <a:ext cx="4076450" cy="933575"/>
          </a:xfrm>
          <a:prstGeom prst="rect">
            <a:avLst/>
          </a:prstGeom>
        </p:spPr>
      </p:pic>
      <p:pic>
        <p:nvPicPr>
          <p:cNvPr id="8" name="图片 7"/>
          <p:cNvPicPr>
            <a:picLocks noChangeAspect="1"/>
          </p:cNvPicPr>
          <p:nvPr/>
        </p:nvPicPr>
        <p:blipFill>
          <a:blip r:embed="rId4"/>
          <a:stretch>
            <a:fillRect/>
          </a:stretch>
        </p:blipFill>
        <p:spPr>
          <a:xfrm>
            <a:off x="2710830" y="4157706"/>
            <a:ext cx="4462589" cy="65057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431656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烯烃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）结构：官能团是碳碳双键（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），含一个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的链状烯烃的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通式为</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i="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）烯烃同系物的物理性质：随着烯烃中碳原子个数的增多，熔、沸点逐渐升高，密度逐渐增大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5089901" y="1172650"/>
            <a:ext cx="1496312" cy="958113"/>
          </a:xfrm>
          <a:prstGeom prst="rect">
            <a:avLst/>
          </a:prstGeom>
        </p:spPr>
      </p:pic>
      <p:pic>
        <p:nvPicPr>
          <p:cNvPr id="3" name="图片 2"/>
          <p:cNvPicPr>
            <a:picLocks noChangeAspect="1"/>
          </p:cNvPicPr>
          <p:nvPr/>
        </p:nvPicPr>
        <p:blipFill>
          <a:blip r:embed="rId2"/>
          <a:stretch>
            <a:fillRect/>
          </a:stretch>
        </p:blipFill>
        <p:spPr>
          <a:xfrm>
            <a:off x="8399462" y="1124744"/>
            <a:ext cx="1318884" cy="893055"/>
          </a:xfrm>
          <a:prstGeom prst="rect">
            <a:avLst/>
          </a:prstGeom>
        </p:spPr>
      </p:pic>
      <p:sp>
        <p:nvSpPr>
          <p:cNvPr id="5" name="内容占位符 3"/>
          <p:cNvSpPr txBox="1"/>
          <p:nvPr/>
        </p:nvSpPr>
        <p:spPr bwMode="auto">
          <a:xfrm>
            <a:off x="360854" y="2564904"/>
            <a:ext cx="11485848" cy="1200329"/>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烯烃的通式不一定都符合</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丁二烯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符合</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的有机物不一定是烯烃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还有可能是环烷烃。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名师点拨.eps" descr="id:2147492313;FounderCES"/>
          <p:cNvPicPr/>
          <p:nvPr/>
        </p:nvPicPr>
        <p:blipFill>
          <a:blip r:embed="rId3"/>
          <a:stretch>
            <a:fillRect/>
          </a:stretch>
        </p:blipFill>
        <p:spPr>
          <a:xfrm>
            <a:off x="478582" y="2655496"/>
            <a:ext cx="1882140" cy="43942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9" name="内容占位符 8"/>
              <p:cNvSpPr>
                <a:spLocks noGrp="1"/>
              </p:cNvSpPr>
              <p:nvPr>
                <p:ph idx="1"/>
              </p:nvPr>
            </p:nvSpPr>
            <p:spPr>
              <a:xfrm>
                <a:off x="360854" y="746120"/>
                <a:ext cx="11485848" cy="4493895"/>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）烯烃的化学性质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氧化反应：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丙烯燃烧反应的化学方程式为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点燃</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烯烃能使酸性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溶液褪色。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加成反应：丙烯与溴的四氯化碳溶液或溴水反应的化学方程式为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加聚反应：丙烯的加聚反应为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8"/>
              <p:cNvSpPr>
                <a:spLocks noRot="1" noChangeAspect="1" noMove="1" noResize="1" noEditPoints="1" noAdjustHandles="1" noChangeArrowheads="1" noChangeShapeType="1" noTextEdit="1"/>
              </p:cNvSpPr>
              <p:nvPr>
                <p:ph idx="1"/>
              </p:nvPr>
            </p:nvSpPr>
            <p:spPr>
              <a:xfrm>
                <a:off x="360854" y="746120"/>
                <a:ext cx="11485848" cy="4493895"/>
              </a:xfrm>
              <a:blipFill rotWithShape="1">
                <a:blip r:embed="rId1"/>
                <a:stretch>
                  <a:fillRect l="-2" t="-14" r="1" b="14"/>
                </a:stretch>
              </a:blipFill>
            </p:spPr>
            <p:txBody>
              <a:bodyPr/>
              <a:lstStyle/>
              <a:p>
                <a:r>
                  <a:rPr lang="zh-CN" altLang="en-US">
                    <a:noFill/>
                  </a:rPr>
                  <a:t> </a:t>
                </a:r>
              </a:p>
            </p:txBody>
          </p:sp>
        </mc:Fallback>
      </mc:AlternateContent>
      <p:pic>
        <p:nvPicPr>
          <p:cNvPr id="2" name="图片 1"/>
          <p:cNvPicPr>
            <a:picLocks noChangeAspect="1"/>
          </p:cNvPicPr>
          <p:nvPr/>
        </p:nvPicPr>
        <p:blipFill>
          <a:blip r:embed="rId2"/>
          <a:stretch>
            <a:fillRect/>
          </a:stretch>
        </p:blipFill>
        <p:spPr>
          <a:xfrm>
            <a:off x="6671270" y="1746537"/>
            <a:ext cx="2086126" cy="435505"/>
          </a:xfrm>
          <a:prstGeom prst="rect">
            <a:avLst/>
          </a:prstGeom>
        </p:spPr>
      </p:pic>
      <p:pic>
        <p:nvPicPr>
          <p:cNvPr id="4" name="图片 3"/>
          <p:cNvPicPr>
            <a:picLocks noChangeAspect="1"/>
          </p:cNvPicPr>
          <p:nvPr/>
        </p:nvPicPr>
        <p:blipFill>
          <a:blip r:embed="rId3"/>
          <a:stretch>
            <a:fillRect/>
          </a:stretch>
        </p:blipFill>
        <p:spPr>
          <a:xfrm>
            <a:off x="9390463" y="3581642"/>
            <a:ext cx="1897945" cy="338726"/>
          </a:xfrm>
          <a:prstGeom prst="rect">
            <a:avLst/>
          </a:prstGeom>
        </p:spPr>
      </p:pic>
      <p:pic>
        <p:nvPicPr>
          <p:cNvPr id="5" name="图片 4"/>
          <p:cNvPicPr>
            <a:picLocks noChangeAspect="1"/>
          </p:cNvPicPr>
          <p:nvPr/>
        </p:nvPicPr>
        <p:blipFill>
          <a:blip r:embed="rId4"/>
          <a:stretch>
            <a:fillRect/>
          </a:stretch>
        </p:blipFill>
        <p:spPr>
          <a:xfrm>
            <a:off x="478582" y="4116195"/>
            <a:ext cx="1543625" cy="372599"/>
          </a:xfrm>
          <a:prstGeom prst="rect">
            <a:avLst/>
          </a:prstGeom>
        </p:spPr>
      </p:pic>
      <p:pic>
        <p:nvPicPr>
          <p:cNvPr id="6" name="图片 5"/>
          <p:cNvPicPr>
            <a:picLocks noChangeAspect="1"/>
          </p:cNvPicPr>
          <p:nvPr/>
        </p:nvPicPr>
        <p:blipFill>
          <a:blip r:embed="rId5"/>
          <a:stretch>
            <a:fillRect/>
          </a:stretch>
        </p:blipFill>
        <p:spPr>
          <a:xfrm>
            <a:off x="2062758" y="4104528"/>
            <a:ext cx="2236672" cy="908648"/>
          </a:xfrm>
          <a:prstGeom prst="rect">
            <a:avLst/>
          </a:prstGeom>
        </p:spPr>
      </p:pic>
      <p:pic>
        <p:nvPicPr>
          <p:cNvPr id="7" name="图片 6"/>
          <p:cNvPicPr>
            <a:picLocks noChangeAspect="1"/>
          </p:cNvPicPr>
          <p:nvPr/>
        </p:nvPicPr>
        <p:blipFill>
          <a:blip r:embed="rId6"/>
          <a:stretch>
            <a:fillRect/>
          </a:stretch>
        </p:blipFill>
        <p:spPr>
          <a:xfrm>
            <a:off x="4727054" y="5181559"/>
            <a:ext cx="2207052" cy="451694"/>
          </a:xfrm>
          <a:prstGeom prst="rect">
            <a:avLst/>
          </a:prstGeom>
        </p:spPr>
      </p:pic>
      <p:pic>
        <p:nvPicPr>
          <p:cNvPr id="8" name="图片 7"/>
          <p:cNvPicPr>
            <a:picLocks noChangeAspect="1"/>
          </p:cNvPicPr>
          <p:nvPr/>
        </p:nvPicPr>
        <p:blipFill>
          <a:blip r:embed="rId7"/>
          <a:stretch>
            <a:fillRect/>
          </a:stretch>
        </p:blipFill>
        <p:spPr>
          <a:xfrm>
            <a:off x="7031310" y="5065403"/>
            <a:ext cx="2728588" cy="102789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91470;FounderCES"/>
          <p:cNvPicPr/>
          <p:nvPr/>
        </p:nvPicPr>
        <p:blipFill>
          <a:blip r:embed="rId1"/>
          <a:stretch>
            <a:fillRect/>
          </a:stretch>
        </p:blipFill>
        <p:spPr>
          <a:xfrm>
            <a:off x="406574" y="908720"/>
            <a:ext cx="1560195" cy="414655"/>
          </a:xfrm>
          <a:prstGeom prst="rect">
            <a:avLst/>
          </a:prstGeom>
        </p:spPr>
      </p:pic>
      <p:sp>
        <p:nvSpPr>
          <p:cNvPr id="6" name="内容占位符 5"/>
          <p:cNvSpPr>
            <a:spLocks noGrp="1"/>
          </p:cNvSpPr>
          <p:nvPr>
            <p:ph idx="1"/>
          </p:nvPr>
        </p:nvSpPr>
        <p:spPr>
          <a:xfrm>
            <a:off x="360854" y="764704"/>
            <a:ext cx="11485848" cy="397031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烯烃</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的立体异构</a:t>
            </a:r>
            <a:r>
              <a:rPr lang="zh-CN" altLang="zh-CN" b="1">
                <a:solidFill>
                  <a:srgbClr val="1EB26A"/>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二烯烃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烯烃的顺反异构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）顺反异构现象：通过碳碳双键连接的原子或原子团不能绕键轴旋转，导致其空间排列方式不同，产生顺反异构现象。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碳碳双键两端的碳原子均连接不同的原子或原子团。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相同的原子或原子团位于双键同一侧为顺式结构；而位于双键两侧则为反式结构</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153552" y="5877272"/>
            <a:ext cx="4823756"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顺－</a:t>
            </a:r>
            <a:r>
              <a:rPr lang="en-US" altLang="zh-CN" sz="24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－丁烯　　　　</a:t>
            </a:r>
            <a:r>
              <a:rPr lang="zh-CN" altLang="zh-CN" sz="2400" smtClean="0">
                <a:solidFill>
                  <a:srgbClr val="000000"/>
                </a:solidFill>
                <a:cs typeface="Times New Roman" panose="02020603050405020304" pitchFamily="18" charset="0"/>
              </a:rPr>
              <a:t>反</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－丁烯</a:t>
            </a:r>
            <a:endParaRPr lang="zh-CN" altLang="zh-CN" sz="1050">
              <a:solidFill>
                <a:srgbClr val="000000"/>
              </a:solidFill>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2906874" y="4555863"/>
            <a:ext cx="5317112" cy="1452723"/>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2132856"/>
            <a:ext cx="11485848" cy="113024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）性质特点：顺反异构体的化学性质基本相同，物理性质有一定的差异。如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－丁烯的两种异构体中，顺－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－丁烯的熔点更低，沸点更高，密度更大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p:nvPr/>
        </p:nvSpPr>
        <p:spPr bwMode="auto">
          <a:xfrm>
            <a:off x="360854" y="746120"/>
            <a:ext cx="11485848" cy="1200329"/>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顺式结构和反式结构的区别为相同的原子或原子团是位于双键同一侧还是两侧。</a:t>
            </a:r>
            <a:endParaRPr lang="zh-CN" altLang="en-US"/>
          </a:p>
        </p:txBody>
      </p:sp>
      <p:pic>
        <p:nvPicPr>
          <p:cNvPr id="4" name="顿有所悟.eps" descr="id:2147492327;FounderCES"/>
          <p:cNvPicPr/>
          <p:nvPr/>
        </p:nvPicPr>
        <p:blipFill>
          <a:blip r:embed="rId1"/>
          <a:stretch>
            <a:fillRect/>
          </a:stretch>
        </p:blipFill>
        <p:spPr>
          <a:xfrm>
            <a:off x="478582" y="836712"/>
            <a:ext cx="2052955" cy="45021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286232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二烯烃的加成反应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）定义：分子中含有两个碳碳双键的烯烃叫做二烯烃，如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－丁二烯。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－丁二烯的加成反应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－加成：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－加成：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422798" y="2636912"/>
            <a:ext cx="4866266" cy="429376"/>
          </a:xfrm>
          <a:prstGeom prst="rect">
            <a:avLst/>
          </a:prstGeom>
        </p:spPr>
      </p:pic>
      <p:pic>
        <p:nvPicPr>
          <p:cNvPr id="3" name="图片 2"/>
          <p:cNvPicPr>
            <a:picLocks noChangeAspect="1"/>
          </p:cNvPicPr>
          <p:nvPr/>
        </p:nvPicPr>
        <p:blipFill>
          <a:blip r:embed="rId2"/>
          <a:stretch>
            <a:fillRect/>
          </a:stretch>
        </p:blipFill>
        <p:spPr>
          <a:xfrm>
            <a:off x="7266424" y="2601846"/>
            <a:ext cx="4006797" cy="464442"/>
          </a:xfrm>
          <a:prstGeom prst="rect">
            <a:avLst/>
          </a:prstGeom>
        </p:spPr>
      </p:pic>
      <p:pic>
        <p:nvPicPr>
          <p:cNvPr id="4" name="图片 3"/>
          <p:cNvPicPr>
            <a:picLocks noChangeAspect="1"/>
          </p:cNvPicPr>
          <p:nvPr/>
        </p:nvPicPr>
        <p:blipFill>
          <a:blip r:embed="rId3"/>
          <a:stretch>
            <a:fillRect/>
          </a:stretch>
        </p:blipFill>
        <p:spPr>
          <a:xfrm>
            <a:off x="2472892" y="3101354"/>
            <a:ext cx="4766078" cy="393595"/>
          </a:xfrm>
          <a:prstGeom prst="rect">
            <a:avLst/>
          </a:prstGeom>
        </p:spPr>
      </p:pic>
      <p:pic>
        <p:nvPicPr>
          <p:cNvPr id="5" name="图片 4"/>
          <p:cNvPicPr>
            <a:picLocks noChangeAspect="1"/>
          </p:cNvPicPr>
          <p:nvPr/>
        </p:nvPicPr>
        <p:blipFill>
          <a:blip r:embed="rId4"/>
          <a:stretch>
            <a:fillRect/>
          </a:stretch>
        </p:blipFill>
        <p:spPr>
          <a:xfrm>
            <a:off x="7266424" y="3140714"/>
            <a:ext cx="3991054" cy="354235"/>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4396</Words>
  <Application>WPS 演示</Application>
  <PresentationFormat>自定义</PresentationFormat>
  <Paragraphs>248</Paragraphs>
  <Slides>25</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25</vt:i4>
      </vt:variant>
    </vt:vector>
  </HeadingPairs>
  <TitlesOfParts>
    <vt:vector size="37"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605</cp:revision>
  <dcterms:created xsi:type="dcterms:W3CDTF">2020-11-06T05:24:00Z</dcterms:created>
  <dcterms:modified xsi:type="dcterms:W3CDTF">2025-11-11T05:48:38Z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2052-12.1.0.23542</vt:lpwstr>
  </property>
  <property fmtid="{D5CDD505-2E9C-101B-9397-08002B2CF9AE}" pid="3" name="ICV">
    <vt:lpwstr>BB337877E4714F28AA688993C200AEEB_12</vt:lpwstr>
  </property>
</Properties>
</file>